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57" r:id="rId3"/>
    <p:sldId id="258" r:id="rId4"/>
    <p:sldId id="259" r:id="rId5"/>
    <p:sldId id="273" r:id="rId6"/>
    <p:sldId id="260" r:id="rId7"/>
    <p:sldId id="270" r:id="rId8"/>
    <p:sldId id="271" r:id="rId9"/>
    <p:sldId id="274" r:id="rId10"/>
    <p:sldId id="275" r:id="rId11"/>
    <p:sldId id="276" r:id="rId12"/>
    <p:sldId id="277" r:id="rId13"/>
    <p:sldId id="281" r:id="rId14"/>
    <p:sldId id="280" r:id="rId15"/>
    <p:sldId id="278" r:id="rId16"/>
    <p:sldId id="27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5948-295E-41BB-AF2D-CF0178596AB8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D4CA-00E6-44CA-9843-70925F602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58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Promover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avanços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nos</a:t>
            </a:r>
            <a:r>
              <a:rPr lang="en-US">
                <a:ea typeface="Calibri"/>
                <a:cs typeface="Calibri"/>
              </a:rPr>
              <a:t> campos das redes </a:t>
            </a:r>
            <a:r>
              <a:rPr lang="en-US" err="1">
                <a:ea typeface="Calibri"/>
                <a:cs typeface="Calibri"/>
              </a:rPr>
              <a:t>sem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fio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inteligência</a:t>
            </a:r>
            <a:r>
              <a:rPr lang="en-US">
                <a:ea typeface="Calibri"/>
                <a:cs typeface="Calibri"/>
              </a:rPr>
              <a:t>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6B94C-BD8B-450D-964E-9978D555407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4D4CA-00E6-44CA-9843-70925F602B6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63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6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8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4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63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E1868-566B-483E-BF8E-8AA790BE173D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13-7D6B-4E08-8208-16E3810087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4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Projetos selecionados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xmlns="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xmlns="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Rastreamento ocular para interação homem-máquina</a:t>
            </a:r>
            <a:br>
              <a:rPr lang="pt-BR" dirty="0"/>
            </a:br>
            <a:r>
              <a:rPr lang="pt-BR" sz="2700" dirty="0" err="1" smtClean="0"/>
              <a:t>IoT</a:t>
            </a:r>
            <a:r>
              <a:rPr lang="pt-BR" sz="27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00800" y="1825624"/>
            <a:ext cx="56388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 desenvolver um sistema acessível e de baixo custo para que pessoas com limitações motoras possam controlar um computador usando apenas o movimento dos olhos.</a:t>
            </a:r>
            <a:endParaRPr lang="pt-BR" sz="20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Utiliza uma webcam comum e IA para detectar a direção do olhar e mover o cursor na tela.</a:t>
            </a:r>
            <a:endParaRPr lang="pt-BR" sz="20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Piscadas longas são identificadas como cliques do mouse.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A interface é simplificada, com ícones grandes para facilitar a navegação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solidFill>
                <a:srgbClr val="0F1115"/>
              </a:solidFill>
              <a:ea typeface="+mn-lt"/>
              <a:cs typeface="+mn-lt"/>
            </a:endParaRPr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xmlns="" id="{1647FB52-EE51-37FF-F51B-B6A07EA1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3" y="2081535"/>
            <a:ext cx="5330167" cy="30623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E5DB6FEB-055D-1E46-DBA2-095BB07E2337}"/>
              </a:ext>
            </a:extLst>
          </p:cNvPr>
          <p:cNvSpPr txBox="1"/>
          <p:nvPr/>
        </p:nvSpPr>
        <p:spPr>
          <a:xfrm>
            <a:off x="1858033" y="5143914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rgbClr val="0F1115"/>
                </a:solidFill>
                <a:latin typeface="TW Cen MT"/>
              </a:rPr>
              <a:t>Roda em PCs e laptops e, em breve, em 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tablets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 e </a:t>
            </a:r>
            <a:r>
              <a:rPr lang="pt-BR" sz="1400" dirty="0" err="1">
                <a:solidFill>
                  <a:srgbClr val="0F1115"/>
                </a:solidFill>
                <a:latin typeface="TW Cen MT"/>
              </a:rPr>
              <a:t>mini-computadores</a:t>
            </a:r>
            <a:r>
              <a:rPr lang="pt-BR" sz="1400" dirty="0">
                <a:solidFill>
                  <a:srgbClr val="0F1115"/>
                </a:solidFill>
                <a:latin typeface="TW Cen MT"/>
              </a:rPr>
              <a:t>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3561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Classificação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/>
              <a:t>qualidade</a:t>
            </a:r>
            <a:r>
              <a:rPr lang="en-US" dirty="0"/>
              <a:t> do café</a:t>
            </a:r>
            <a:br>
              <a:rPr lang="en-US" dirty="0"/>
            </a:br>
            <a:r>
              <a:rPr lang="en-US" sz="2400" dirty="0" smtClean="0"/>
              <a:t>VC + </a:t>
            </a:r>
            <a:r>
              <a:rPr lang="en-US" sz="2400" dirty="0" err="1" smtClean="0"/>
              <a:t>EdgeML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79818" y="1825624"/>
            <a:ext cx="7245926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Objetivo: </a:t>
            </a: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desenvolver um aplicativo móvel que classifique a qualidade dos grãos de café Arábica, eliminando a subjetividade e diminuindo o tempo de avaliação.</a:t>
            </a:r>
            <a:endParaRPr lang="pt-BR" sz="2000" dirty="0"/>
          </a:p>
          <a:p>
            <a:pPr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usuário fotografa os grãos de café com o celular.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O aplicativo captura três imagens em sequência e classifica cada uma com um modelo de IA.</a:t>
            </a:r>
            <a:endParaRPr lang="pt-BR" sz="20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solidFill>
                  <a:srgbClr val="0F1115"/>
                </a:solidFill>
                <a:ea typeface="+mn-lt"/>
                <a:cs typeface="+mn-lt"/>
              </a:rPr>
              <a:t>Usando votação majoritária, ele define a classe final: 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Mole, Duro, </a:t>
            </a:r>
            <a:r>
              <a:rPr lang="pt-BR" sz="2000" b="1" dirty="0" err="1">
                <a:solidFill>
                  <a:srgbClr val="0F1115"/>
                </a:solidFill>
                <a:ea typeface="+mn-lt"/>
                <a:cs typeface="+mn-lt"/>
              </a:rPr>
              <a:t>Riado</a:t>
            </a:r>
            <a:r>
              <a:rPr lang="pt-BR" sz="2000" b="1" dirty="0">
                <a:solidFill>
                  <a:srgbClr val="0F1115"/>
                </a:solidFill>
                <a:ea typeface="+mn-lt"/>
                <a:cs typeface="+mn-lt"/>
              </a:rPr>
              <a:t>, Rio ou Rio Zona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rgbClr val="0F1115"/>
                </a:solidFill>
              </a:rPr>
              <a:t>Aplicação</a:t>
            </a:r>
            <a:r>
              <a:rPr lang="pt-BR" sz="2000" dirty="0">
                <a:solidFill>
                  <a:srgbClr val="0F1115"/>
                </a:solidFill>
              </a:rPr>
              <a:t>: ferramenta para produtores avaliarem a qualidade do café de forma rápida, objetiva, sem necessidade de conexão com a internet e in loco</a:t>
            </a:r>
            <a:r>
              <a:rPr lang="pt-BR" sz="2000" dirty="0" smtClean="0">
                <a:solidFill>
                  <a:srgbClr val="0F1115"/>
                </a:solidFill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48D374-6FA6-C430-7F17-E9B2FEE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5828"/>
            <a:ext cx="3620183" cy="39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</a:t>
            </a:r>
            <a:r>
              <a:rPr lang="pt-BR" dirty="0" smtClean="0"/>
              <a:t>antenas </a:t>
            </a:r>
            <a:r>
              <a:rPr lang="pt-BR" dirty="0"/>
              <a:t>auxiliada por </a:t>
            </a:r>
            <a:r>
              <a:rPr lang="pt-BR" dirty="0" smtClean="0"/>
              <a:t>IA</a:t>
            </a:r>
            <a:r>
              <a:rPr lang="pt-BR" dirty="0"/>
              <a:t/>
            </a:r>
            <a:br>
              <a:rPr lang="pt-BR" dirty="0"/>
            </a:br>
            <a:r>
              <a:rPr lang="pt-BR" sz="2700" dirty="0"/>
              <a:t>ML + Eletromagnetismo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0982" y="1825624"/>
            <a:ext cx="65532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+mn-lt"/>
                <a:cs typeface="+mn-lt"/>
              </a:rPr>
              <a:t>Objetivo: </a:t>
            </a:r>
            <a:r>
              <a:rPr lang="pt-BR" sz="2000" dirty="0">
                <a:ea typeface="+mn-lt"/>
                <a:cs typeface="+mn-lt"/>
              </a:rPr>
              <a:t>desenvolver antenas </a:t>
            </a:r>
            <a:r>
              <a:rPr lang="pt-BR" sz="2000" dirty="0" err="1">
                <a:ea typeface="+mn-lt"/>
                <a:cs typeface="+mn-lt"/>
              </a:rPr>
              <a:t>pixeladas</a:t>
            </a:r>
            <a:r>
              <a:rPr lang="pt-BR" sz="2000" dirty="0">
                <a:ea typeface="+mn-lt"/>
                <a:cs typeface="+mn-lt"/>
              </a:rPr>
              <a:t> ou baseadas na </a:t>
            </a:r>
            <a:r>
              <a:rPr lang="pt-BR" sz="2000" dirty="0" smtClean="0">
                <a:ea typeface="+mn-lt"/>
                <a:cs typeface="+mn-lt"/>
              </a:rPr>
              <a:t>superfórmula </a:t>
            </a:r>
            <a:r>
              <a:rPr lang="pt-BR" sz="2000" dirty="0">
                <a:ea typeface="+mn-lt"/>
                <a:cs typeface="+mn-lt"/>
              </a:rPr>
              <a:t>utilizando IA para otimizar seu formato e garantir o máximo desempenho.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ea typeface="Calibri"/>
                <a:cs typeface="Times New Roman"/>
              </a:rPr>
              <a:t>Como funciona:</a:t>
            </a:r>
          </a:p>
          <a:p>
            <a:pPr>
              <a:lnSpc>
                <a:spcPct val="100000"/>
              </a:lnSpc>
            </a:pPr>
            <a:r>
              <a:rPr lang="pt-BR" sz="2000" dirty="0" smtClean="0">
                <a:ea typeface="+mn-lt"/>
                <a:cs typeface="+mn-lt"/>
              </a:rPr>
              <a:t>O </a:t>
            </a:r>
            <a:r>
              <a:rPr lang="pt-BR" sz="2000" dirty="0">
                <a:ea typeface="+mn-lt"/>
                <a:cs typeface="+mn-lt"/>
              </a:rPr>
              <a:t>formato da antena é definido por uma matriz de pixels (com ou sem metal) ou pelos parâmetros da superfórmula.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Um algoritmo de IA gera diferentes configurações, que são simuladas para testar seu desempenho eletromagnético.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O algoritmo aprende iterativamente com esses testes para encontrar uma configuração que atenda às especificações desejadas</a:t>
            </a:r>
            <a:r>
              <a:rPr lang="pt-BR" sz="2000" dirty="0" smtClean="0">
                <a:ea typeface="+mn-lt"/>
                <a:cs typeface="+mn-lt"/>
              </a:rPr>
              <a:t>.</a:t>
            </a:r>
            <a:endParaRPr lang="pt-BR" sz="2000" dirty="0"/>
          </a:p>
        </p:txBody>
      </p:sp>
      <p:pic>
        <p:nvPicPr>
          <p:cNvPr id="4" name="Imagem 3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xmlns="" id="{2E52396F-E2A7-86EE-014E-168F9F33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7" y="1891850"/>
            <a:ext cx="3602608" cy="2248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BCAF80E-3BC3-FD38-565D-F84C8221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" t="-1188" r="2785"/>
          <a:stretch>
            <a:fillRect/>
          </a:stretch>
        </p:blipFill>
        <p:spPr>
          <a:xfrm>
            <a:off x="1801091" y="4341811"/>
            <a:ext cx="3410194" cy="24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8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TerraSentinel</a:t>
            </a:r>
            <a:r>
              <a:rPr lang="pt-BR" dirty="0" smtClean="0"/>
              <a:t>: detecção de mineração ilegal e desmatamento</a:t>
            </a:r>
            <a:br>
              <a:rPr lang="pt-BR" dirty="0" smtClean="0"/>
            </a:br>
            <a:r>
              <a:rPr lang="pt-BR" sz="3000" dirty="0" err="1" smtClean="0"/>
              <a:t>IoT</a:t>
            </a:r>
            <a:r>
              <a:rPr lang="pt-BR" sz="3000" dirty="0" smtClean="0"/>
              <a:t> + VC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9527" y="1825624"/>
            <a:ext cx="6442364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000" b="1" dirty="0"/>
              <a:t>Objetivo</a:t>
            </a:r>
            <a:r>
              <a:rPr lang="pt-BR" sz="2000" dirty="0"/>
              <a:t>: criar um sistema de baixo custo e escalável para a detecção em tempo real de mineração ilegal, desmatamento e incêndios florestais na Amazônia</a:t>
            </a:r>
            <a:r>
              <a:rPr lang="pt-BR" sz="2000" dirty="0" smtClean="0"/>
              <a:t>.</a:t>
            </a:r>
          </a:p>
          <a:p>
            <a:pPr marL="0" indent="0">
              <a:buNone/>
            </a:pPr>
            <a:r>
              <a:rPr lang="pt-BR" sz="2000" b="1" dirty="0" smtClean="0"/>
              <a:t>Como funciona</a:t>
            </a:r>
            <a:r>
              <a:rPr lang="pt-BR" sz="2000" dirty="0" smtClean="0"/>
              <a:t>:</a:t>
            </a:r>
          </a:p>
          <a:p>
            <a:r>
              <a:rPr lang="pt-BR" sz="2000" dirty="0"/>
              <a:t>O sistema utiliza uma rede composta por um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/>
              <a:t>drones e módulos de sensores ribeirinhos </a:t>
            </a:r>
            <a:r>
              <a:rPr lang="pt-BR" sz="2000" dirty="0" smtClean="0"/>
              <a:t>autônomos.</a:t>
            </a:r>
          </a:p>
          <a:p>
            <a:r>
              <a:rPr lang="pt-BR" sz="2000" dirty="0"/>
              <a:t>O processamento das imagens e dados ocorre diretamente nos dispositivos (sensores, drones e satélite</a:t>
            </a:r>
            <a:r>
              <a:rPr lang="pt-BR" sz="2000" dirty="0" smtClean="0"/>
              <a:t>).</a:t>
            </a:r>
          </a:p>
          <a:p>
            <a:r>
              <a:rPr lang="pt-BR" sz="2000" dirty="0"/>
              <a:t>Em vez de enviar dados brutos (como imagens pesadas) para um servidor central, os dispositivos treinam modelos localmente e compartilham </a:t>
            </a:r>
            <a:r>
              <a:rPr lang="pt-BR" sz="2000" dirty="0" smtClean="0"/>
              <a:t>apenas os pesos com </a:t>
            </a:r>
            <a:r>
              <a:rPr lang="pt-BR" sz="2000" dirty="0"/>
              <a:t>o </a:t>
            </a:r>
            <a:r>
              <a:rPr lang="pt-BR" sz="2000" dirty="0" err="1"/>
              <a:t>CubeSat</a:t>
            </a:r>
            <a:r>
              <a:rPr lang="pt-BR" sz="2000" dirty="0"/>
              <a:t>. O </a:t>
            </a:r>
            <a:r>
              <a:rPr lang="pt-BR" sz="2000" dirty="0" err="1"/>
              <a:t>CubeSat</a:t>
            </a:r>
            <a:r>
              <a:rPr lang="pt-BR" sz="2000" dirty="0"/>
              <a:t> atua como um agregador, refinando um "modelo global" e redistribuindo-o para melhorar a eficiência de todo o sistema.</a:t>
            </a:r>
            <a:endParaRPr lang="pt-BR" sz="2000" dirty="0" smtClean="0"/>
          </a:p>
          <a:p>
            <a:r>
              <a:rPr lang="pt-BR" sz="2000" dirty="0"/>
              <a:t>Para conectar os </a:t>
            </a:r>
            <a:r>
              <a:rPr lang="pt-BR" sz="2000" dirty="0" smtClean="0"/>
              <a:t>sensores e dispositivos (e.g., </a:t>
            </a:r>
            <a:r>
              <a:rPr lang="pt-BR" sz="2000" dirty="0" err="1" smtClean="0"/>
              <a:t>CubeSat</a:t>
            </a:r>
            <a:r>
              <a:rPr lang="pt-BR" sz="2000" dirty="0" smtClean="0"/>
              <a:t>, </a:t>
            </a:r>
            <a:r>
              <a:rPr lang="pt-BR" sz="2000" dirty="0" err="1" smtClean="0"/>
              <a:t>drone</a:t>
            </a:r>
            <a:r>
              <a:rPr lang="pt-BR" sz="2000" dirty="0" smtClean="0"/>
              <a:t>), </a:t>
            </a:r>
            <a:r>
              <a:rPr lang="pt-BR" sz="2000" dirty="0"/>
              <a:t>utiliza-se a tecnologia </a:t>
            </a:r>
            <a:r>
              <a:rPr lang="pt-BR" sz="2000" dirty="0" err="1" smtClean="0"/>
              <a:t>LoRa</a:t>
            </a:r>
            <a:r>
              <a:rPr lang="pt-BR" sz="20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2576946"/>
            <a:ext cx="5181599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Triagem </a:t>
            </a:r>
            <a:r>
              <a:rPr lang="pt-BR" dirty="0"/>
              <a:t>de alertas </a:t>
            </a:r>
            <a:r>
              <a:rPr lang="pt-BR" dirty="0" smtClean="0"/>
              <a:t>utilizando modelos </a:t>
            </a:r>
            <a:r>
              <a:rPr lang="pt-BR" dirty="0"/>
              <a:t>de </a:t>
            </a:r>
            <a:r>
              <a:rPr lang="pt-BR" dirty="0" smtClean="0"/>
              <a:t>linguagem </a:t>
            </a:r>
            <a:r>
              <a:rPr lang="pt-BR" dirty="0"/>
              <a:t>de </a:t>
            </a:r>
            <a:r>
              <a:rPr lang="pt-BR" dirty="0" smtClean="0"/>
              <a:t>grande escala </a:t>
            </a:r>
            <a:r>
              <a:rPr lang="pt-BR" dirty="0"/>
              <a:t>(</a:t>
            </a:r>
            <a:r>
              <a:rPr lang="pt-BR" dirty="0" err="1"/>
              <a:t>LLMs</a:t>
            </a:r>
            <a:r>
              <a:rPr lang="pt-BR" smtClean="0"/>
              <a:t>)</a:t>
            </a:r>
            <a:br>
              <a:rPr lang="pt-BR" smtClean="0"/>
            </a:br>
            <a:r>
              <a:rPr lang="pt-BR" smtClean="0"/>
              <a:t>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256818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Objetivo: automatizar </a:t>
            </a:r>
            <a:r>
              <a:rPr lang="pt-BR" dirty="0"/>
              <a:t>e otimizar a triagem de alertas de segurança, combatendo a sobrecarga dos analistas (fadiga de alertas) e aumentando a precisão na detecção de ameaças. O projeto foca em ser uma solução </a:t>
            </a:r>
            <a:r>
              <a:rPr lang="pt-BR" dirty="0" err="1"/>
              <a:t>auto-hospedada</a:t>
            </a:r>
            <a:r>
              <a:rPr lang="pt-BR" dirty="0"/>
              <a:t> (self-</a:t>
            </a:r>
            <a:r>
              <a:rPr lang="pt-BR" dirty="0" err="1"/>
              <a:t>hosted</a:t>
            </a:r>
            <a:r>
              <a:rPr lang="pt-BR" dirty="0"/>
              <a:t>), o que garante a privacidade dos dados ao processá-los localmente, sem depender de serviços de nuvem externos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/>
              <a:t>Como </a:t>
            </a:r>
            <a:r>
              <a:rPr lang="pt-BR" dirty="0" smtClean="0"/>
              <a:t>funciona: o </a:t>
            </a:r>
            <a:r>
              <a:rPr lang="pt-BR" dirty="0"/>
              <a:t>projeto utiliza um pipeline de duas etapas integrado ao fluxo de trabalho de um SOC</a:t>
            </a:r>
            <a:r>
              <a:rPr lang="pt-BR" dirty="0" smtClean="0"/>
              <a:t>:</a:t>
            </a:r>
            <a:endParaRPr lang="pt-BR" dirty="0"/>
          </a:p>
          <a:p>
            <a:r>
              <a:rPr lang="pt-BR" dirty="0"/>
              <a:t>Primeira Etapa - Filtragem de Logs: Modelos LLM leves (como </a:t>
            </a:r>
            <a:r>
              <a:rPr lang="pt-BR" dirty="0" err="1"/>
              <a:t>Llama</a:t>
            </a:r>
            <a:r>
              <a:rPr lang="pt-BR" dirty="0"/>
              <a:t> 3.2 3B ou Phi-4 Mini) realizam uma análise inicial dos logs brutos. Eles descartam informações irrelevantes e ruídos, reduzindo significativamente a quantidade de dados que precisam ser processados na fase seguinte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Segunda Etapa - Classificação de Alertas: Os dados filtrados são enviados para modelos LLM mais robustos (como DeepSeek-R1 ou Mistral-Nemo) para a classificação </a:t>
            </a:r>
            <a:r>
              <a:rPr lang="pt-BR" dirty="0" smtClean="0"/>
              <a:t>final.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Nesta </a:t>
            </a:r>
            <a:r>
              <a:rPr lang="pt-BR" dirty="0"/>
              <a:t>fase, utiliza-se uma estratégia de </a:t>
            </a:r>
            <a:r>
              <a:rPr lang="pt-BR" i="1" dirty="0"/>
              <a:t>ensemble</a:t>
            </a:r>
            <a:r>
              <a:rPr lang="pt-BR" dirty="0"/>
              <a:t>, onde os resultados de múltiplos modelos são combinados através de métodos como votação majoritária ou ponderada para garantir maior precisão e estabilidade na decisão de se um alerta é "interessante" (ameaça real) ou não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58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16573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31571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DEEE62-556D-1D9E-D6DA-2D61707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laboratório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C58AF3A-EF39-F1E1-874C-C72D7448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 smtClean="0">
                <a:solidFill>
                  <a:srgbClr val="0F1115"/>
                </a:solidFill>
              </a:rPr>
              <a:t>Wireless </a:t>
            </a:r>
            <a:r>
              <a:rPr lang="pt-BR" b="1" dirty="0" err="1" smtClean="0">
                <a:solidFill>
                  <a:srgbClr val="0F1115"/>
                </a:solidFill>
              </a:rPr>
              <a:t>and</a:t>
            </a:r>
            <a:r>
              <a:rPr lang="pt-BR" b="1" dirty="0" smtClean="0">
                <a:solidFill>
                  <a:srgbClr val="0F1115"/>
                </a:solidFill>
              </a:rPr>
              <a:t> Artificial </a:t>
            </a:r>
            <a:r>
              <a:rPr lang="pt-BR" b="1" dirty="0" err="1" smtClean="0">
                <a:solidFill>
                  <a:srgbClr val="0F1115"/>
                </a:solidFill>
              </a:rPr>
              <a:t>Intelligence</a:t>
            </a:r>
            <a:r>
              <a:rPr lang="pt-BR" b="1" dirty="0" smtClean="0">
                <a:solidFill>
                  <a:srgbClr val="0F1115"/>
                </a:solidFill>
              </a:rPr>
              <a:t> </a:t>
            </a:r>
            <a:r>
              <a:rPr lang="pt-BR" b="1" dirty="0" err="1" smtClean="0">
                <a:solidFill>
                  <a:srgbClr val="0F1115"/>
                </a:solidFill>
              </a:rPr>
              <a:t>Laboratory</a:t>
            </a:r>
            <a:r>
              <a:rPr lang="pt-BR" b="1" dirty="0" smtClean="0">
                <a:solidFill>
                  <a:srgbClr val="0F1115"/>
                </a:solidFill>
              </a:rPr>
              <a:t> (WAI </a:t>
            </a:r>
            <a:r>
              <a:rPr lang="pt-BR" b="1" dirty="0" err="1" smtClean="0">
                <a:solidFill>
                  <a:srgbClr val="0F1115"/>
                </a:solidFill>
              </a:rPr>
              <a:t>Lab</a:t>
            </a:r>
            <a:r>
              <a:rPr lang="pt-BR" b="1" dirty="0" smtClean="0">
                <a:solidFill>
                  <a:srgbClr val="0F1115"/>
                </a:solidFill>
              </a:rPr>
              <a:t>)</a:t>
            </a:r>
            <a:endParaRPr lang="pt-BR" dirty="0" smtClean="0"/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Comunicações Sem Fio</a:t>
            </a:r>
          </a:p>
          <a:p>
            <a:pPr>
              <a:lnSpc>
                <a:spcPct val="100000"/>
              </a:lnSpc>
              <a:buFont typeface="Arial"/>
            </a:pPr>
            <a:r>
              <a:rPr lang="pt-BR" dirty="0" smtClean="0">
                <a:solidFill>
                  <a:srgbClr val="0F1115"/>
                </a:solidFill>
              </a:rPr>
              <a:t>Inteligência Artificial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Picture 3" descr="A close-up of a person&amp;#39;s face&#10;&#10;Description automatically generated">
            <a:extLst>
              <a:ext uri="{FF2B5EF4-FFF2-40B4-BE49-F238E27FC236}">
                <a16:creationId xmlns:a16="http://schemas.microsoft.com/office/drawing/2014/main" xmlns="" id="{4FF6699E-A2E6-462A-4DED-8054D0D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6" y="3823856"/>
            <a:ext cx="6147064" cy="1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62F6F1-1EC8-7595-AE7C-1AFF97D4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D7435-A80E-9553-384F-E3BB961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Áreas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35B9097-2937-DDAD-E0C3-FED3B0EB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smtClean="0"/>
              <a:t>ML na borda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r>
              <a:rPr lang="pt-BR" dirty="0" smtClean="0"/>
              <a:t>Visão Computacional (embarcada)</a:t>
            </a:r>
          </a:p>
          <a:p>
            <a:r>
              <a:rPr lang="pt-BR" dirty="0" smtClean="0"/>
              <a:t>Sistemas </a:t>
            </a:r>
            <a:r>
              <a:rPr lang="pt-BR" dirty="0"/>
              <a:t>de Antenas Fluidas</a:t>
            </a:r>
          </a:p>
          <a:p>
            <a:r>
              <a:rPr lang="pt-BR" dirty="0"/>
              <a:t>Superfícies Inteligentes Reconfiguráveis</a:t>
            </a:r>
          </a:p>
          <a:p>
            <a:r>
              <a:rPr lang="pt-BR" smtClean="0">
                <a:latin typeface="Tw Cen MT"/>
              </a:rPr>
              <a:t>Transferência </a:t>
            </a:r>
            <a:r>
              <a:rPr lang="pt-BR" dirty="0">
                <a:latin typeface="Tw Cen MT"/>
              </a:rPr>
              <a:t>de energia </a:t>
            </a:r>
            <a:r>
              <a:rPr lang="pt-BR">
                <a:latin typeface="Tw Cen MT"/>
              </a:rPr>
              <a:t>sem </a:t>
            </a:r>
            <a:r>
              <a:rPr lang="pt-BR">
                <a:latin typeface="Tw Cen MT"/>
              </a:rPr>
              <a:t>fio </a:t>
            </a:r>
            <a:r>
              <a:rPr lang="pt-BR">
                <a:latin typeface="Tw Cen MT"/>
              </a:rPr>
              <a:t>(</a:t>
            </a:r>
            <a:r>
              <a:rPr lang="pt-BR" smtClean="0">
                <a:latin typeface="Tw Cen MT"/>
              </a:rPr>
              <a:t>WET)</a:t>
            </a:r>
            <a:endParaRPr lang="pt-BR" dirty="0">
              <a:latin typeface="Tw Cen MT"/>
            </a:endParaRPr>
          </a:p>
          <a:p>
            <a:r>
              <a:rPr lang="pt-BR" dirty="0">
                <a:latin typeface="Tw Cen MT"/>
              </a:rPr>
              <a:t>IA </a:t>
            </a:r>
            <a:r>
              <a:rPr lang="pt-BR" dirty="0" smtClean="0">
                <a:latin typeface="Tw Cen MT"/>
              </a:rPr>
              <a:t>aplicada a problemas de </a:t>
            </a:r>
            <a:r>
              <a:rPr lang="pt-BR" dirty="0" err="1" smtClean="0">
                <a:latin typeface="Tw Cen MT"/>
              </a:rPr>
              <a:t>telecom</a:t>
            </a:r>
            <a:endParaRPr lang="pt-BR" dirty="0">
              <a:latin typeface="Tw Cen MT"/>
            </a:endParaRPr>
          </a:p>
        </p:txBody>
      </p:sp>
      <p:pic>
        <p:nvPicPr>
          <p:cNvPr id="5" name="Picture 4" descr="A diagram of a building and trees&#10;&#10;AI-generated content may be incorrect.">
            <a:extLst>
              <a:ext uri="{FF2B5EF4-FFF2-40B4-BE49-F238E27FC236}">
                <a16:creationId xmlns:a16="http://schemas.microsoft.com/office/drawing/2014/main" xmlns="" id="{C084CF40-178B-D19F-8461-DBC018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8" y="4845997"/>
            <a:ext cx="3191875" cy="1939449"/>
          </a:xfrm>
          <a:prstGeom prst="rect">
            <a:avLst/>
          </a:prstGeom>
        </p:spPr>
      </p:pic>
      <p:pic>
        <p:nvPicPr>
          <p:cNvPr id="6" name="Picture 5" descr="A diagram of a cell phone&#10;&#10;AI-generated content may be incorrect.">
            <a:extLst>
              <a:ext uri="{FF2B5EF4-FFF2-40B4-BE49-F238E27FC236}">
                <a16:creationId xmlns:a16="http://schemas.microsoft.com/office/drawing/2014/main" xmlns="" id="{8A91B3E8-00BB-6D53-4C2C-74E51CCD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20" y="1172484"/>
            <a:ext cx="3056165" cy="2543175"/>
          </a:xfrm>
          <a:prstGeom prst="rect">
            <a:avLst/>
          </a:prstGeom>
        </p:spPr>
      </p:pic>
      <p:pic>
        <p:nvPicPr>
          <p:cNvPr id="7" name="Picture 6" descr="Interface gráfica do usuário, Site">
            <a:extLst>
              <a:ext uri="{FF2B5EF4-FFF2-40B4-BE49-F238E27FC236}">
                <a16:creationId xmlns:a16="http://schemas.microsoft.com/office/drawing/2014/main" xmlns="" id="{B868AA22-0E57-A2F7-408B-D3DC79C5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10" y="4589007"/>
            <a:ext cx="4641397" cy="22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7B18462-FA2D-4E56-C4F8-8B892F71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1CD0BC-35C3-6D5A-8567-751DB88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Parcerias</a:t>
            </a:r>
            <a:endParaRPr lang="en-US" dirty="0"/>
          </a:p>
        </p:txBody>
      </p:sp>
      <p:pic>
        <p:nvPicPr>
          <p:cNvPr id="10" name="Content Placeholder 9" descr="A black background with pink and red diamonds&#10;&#10;AI-generated content may be incorrect.">
            <a:extLst>
              <a:ext uri="{FF2B5EF4-FFF2-40B4-BE49-F238E27FC236}">
                <a16:creationId xmlns:a16="http://schemas.microsoft.com/office/drawing/2014/main" xmlns="" id="{063CCDCE-8D25-3EAF-49BF-D2C9EAC9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75" y="1797827"/>
            <a:ext cx="2209482" cy="969966"/>
          </a:xfrm>
          <a:prstGeom prst="rect">
            <a:avLst/>
          </a:prstGeom>
        </p:spPr>
      </p:pic>
      <p:pic>
        <p:nvPicPr>
          <p:cNvPr id="16" name="Picture 15" descr="A logo with a shield and text&#10;&#10;AI-generated content may be incorrect.">
            <a:extLst>
              <a:ext uri="{FF2B5EF4-FFF2-40B4-BE49-F238E27FC236}">
                <a16:creationId xmlns:a16="http://schemas.microsoft.com/office/drawing/2014/main" xmlns="" id="{68207325-02D5-CDEE-481E-A8C24F5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57" y="1465973"/>
            <a:ext cx="1906363" cy="1887487"/>
          </a:xfrm>
          <a:prstGeom prst="rect">
            <a:avLst/>
          </a:prstGeom>
        </p:spPr>
      </p:pic>
      <p:pic>
        <p:nvPicPr>
          <p:cNvPr id="3" name="Picture 2" descr="A green and yellow text on a black background&#10;&#10;AI-generated content may be incorrect.">
            <a:extLst>
              <a:ext uri="{FF2B5EF4-FFF2-40B4-BE49-F238E27FC236}">
                <a16:creationId xmlns:a16="http://schemas.microsoft.com/office/drawing/2014/main" xmlns="" id="{20DBE42B-648A-5925-82E2-2B339643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27" y="3507922"/>
            <a:ext cx="1925411" cy="699409"/>
          </a:xfrm>
          <a:prstGeom prst="rect">
            <a:avLst/>
          </a:prstGeom>
        </p:spPr>
      </p:pic>
      <p:pic>
        <p:nvPicPr>
          <p:cNvPr id="4" name="Picture 3" descr="A logo with red dots and black lines&#10;&#10;AI-generated content may be incorrect.">
            <a:extLst>
              <a:ext uri="{FF2B5EF4-FFF2-40B4-BE49-F238E27FC236}">
                <a16:creationId xmlns:a16="http://schemas.microsoft.com/office/drawing/2014/main" xmlns="" id="{5E978759-3D4B-05B4-09E6-79679A58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06" y="5166631"/>
            <a:ext cx="1666876" cy="850448"/>
          </a:xfrm>
          <a:prstGeom prst="rect">
            <a:avLst/>
          </a:prstGeom>
        </p:spPr>
      </p:pic>
      <p:pic>
        <p:nvPicPr>
          <p:cNvPr id="5" name="Picture 4" descr="A purple and black letter&#10;&#10;AI-generated content may be incorrect.">
            <a:extLst>
              <a:ext uri="{FF2B5EF4-FFF2-40B4-BE49-F238E27FC236}">
                <a16:creationId xmlns:a16="http://schemas.microsoft.com/office/drawing/2014/main" xmlns="" id="{47E06371-C825-779C-B203-AFFE04F7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32" y="5498324"/>
            <a:ext cx="2462893" cy="360590"/>
          </a:xfrm>
          <a:prstGeom prst="rect">
            <a:avLst/>
          </a:prstGeom>
        </p:spPr>
      </p:pic>
      <p:pic>
        <p:nvPicPr>
          <p:cNvPr id="6" name="Picture 5" descr="A logo with blue and green squares&#10;&#10;AI-generated content may be incorrect.">
            <a:extLst>
              <a:ext uri="{FF2B5EF4-FFF2-40B4-BE49-F238E27FC236}">
                <a16:creationId xmlns:a16="http://schemas.microsoft.com/office/drawing/2014/main" xmlns="" id="{5B4B8A5A-F4E2-A8D7-1A33-EB108C1E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19" y="5166631"/>
            <a:ext cx="942976" cy="86269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xmlns="" id="{4A0B2E5F-C318-0CBD-5E53-366FC148A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59" y="1690688"/>
            <a:ext cx="2721430" cy="979715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xmlns="" id="{6A2368CF-F895-D9E2-86AB-D814BC1E0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3" y="3162980"/>
            <a:ext cx="1657350" cy="1477737"/>
          </a:xfrm>
          <a:prstGeom prst="rect">
            <a:avLst/>
          </a:prstGeom>
        </p:spPr>
      </p:pic>
      <p:pic>
        <p:nvPicPr>
          <p:cNvPr id="13" name="Picture 12" descr="A logo of a university&#10;&#10;AI-generated content may be incorrect.">
            <a:extLst>
              <a:ext uri="{FF2B5EF4-FFF2-40B4-BE49-F238E27FC236}">
                <a16:creationId xmlns:a16="http://schemas.microsoft.com/office/drawing/2014/main" xmlns="" id="{3554F3EF-2B0B-7F22-CE87-214779F21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5954" y="3163661"/>
            <a:ext cx="1231448" cy="1238251"/>
          </a:xfrm>
          <a:prstGeom prst="rect">
            <a:avLst/>
          </a:prstGeom>
        </p:spPr>
      </p:pic>
      <p:pic>
        <p:nvPicPr>
          <p:cNvPr id="1026" name="Picture 2" descr="Universidade Metropolitana de Toronto – Wikipédia, a enciclopédia liv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1" y="3384777"/>
            <a:ext cx="1964170" cy="10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Bolsas de estudo (IC, mestrado e doutorado)</a:t>
            </a:r>
          </a:p>
          <a:p>
            <a:r>
              <a:rPr lang="pt-BR" dirty="0" smtClean="0"/>
              <a:t>Bolsas complementação</a:t>
            </a:r>
          </a:p>
          <a:p>
            <a:r>
              <a:rPr lang="pt-BR" dirty="0" smtClean="0"/>
              <a:t>Visitas técnicas às instituições parceiras</a:t>
            </a:r>
          </a:p>
          <a:p>
            <a:r>
              <a:rPr lang="pt-BR" dirty="0" smtClean="0"/>
              <a:t>Doutorado sanduíche nas instituições parceiras</a:t>
            </a:r>
          </a:p>
          <a:p>
            <a:r>
              <a:rPr lang="pt-BR" dirty="0" smtClean="0"/>
              <a:t>Doutorado em </a:t>
            </a:r>
            <a:r>
              <a:rPr lang="pt-BR" dirty="0" err="1" smtClean="0"/>
              <a:t>co-titulação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4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D6A4AD-1DE2-5360-01E8-4E42DB9A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" y="2688095"/>
            <a:ext cx="12191855" cy="1478570"/>
          </a:xfrm>
        </p:spPr>
        <p:txBody>
          <a:bodyPr/>
          <a:lstStyle/>
          <a:p>
            <a:pPr algn="ctr"/>
            <a:r>
              <a:rPr lang="pt-BR" dirty="0" smtClean="0">
                <a:latin typeface="+mn-lt"/>
              </a:rPr>
              <a:t>Projetos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0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incêndios florestais</a:t>
            </a:r>
            <a:br>
              <a:rPr lang="pt-BR" dirty="0" smtClean="0"/>
            </a:br>
            <a:r>
              <a:rPr lang="pt-BR" sz="2400" dirty="0" err="1" smtClean="0"/>
              <a:t>IoT</a:t>
            </a:r>
            <a:r>
              <a:rPr lang="pt-BR" sz="2400" dirty="0" smtClean="0"/>
              <a:t> + VC + </a:t>
            </a:r>
            <a:r>
              <a:rPr lang="pt-BR" sz="2400" dirty="0" err="1" smtClean="0"/>
              <a:t>LoRA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229109" cy="34252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: desenvolver um sistema de baixo custo e consumo que opere em tempo real e use uma câmera simples e uma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Raspberry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Pi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 Pico ou ESP32 para identificação de incêndios.</a:t>
            </a:r>
            <a:endParaRPr lang="pt-BR" sz="2000" dirty="0" smtClean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 smtClean="0">
                <a:solidFill>
                  <a:srgbClr val="0F1115"/>
                </a:solidFill>
                <a:ea typeface="+mn-lt"/>
                <a:cs typeface="+mn-lt"/>
              </a:rPr>
              <a:t>Como funciona: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Uma câmera captura imagens do ambiente.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Um modelo de IA, otimizado para o dispositivo, analisa as imagens para identificar a presença de fogo.</a:t>
            </a:r>
            <a:endParaRPr lang="pt-BR" sz="2000" dirty="0" smtClean="0"/>
          </a:p>
          <a:p>
            <a:pPr>
              <a:lnSpc>
                <a:spcPct val="100000"/>
              </a:lnSpc>
            </a:pP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Se um incêndio é detectado, um alerta é enviado automaticamente via rádio (</a:t>
            </a:r>
            <a:r>
              <a:rPr lang="pt-BR" sz="2000" dirty="0" err="1" smtClean="0">
                <a:solidFill>
                  <a:srgbClr val="0F1115"/>
                </a:solidFill>
                <a:ea typeface="+mn-lt"/>
                <a:cs typeface="+mn-lt"/>
              </a:rPr>
              <a:t>LoRa</a:t>
            </a:r>
            <a:r>
              <a:rPr lang="pt-BR" sz="2000" dirty="0" smtClean="0">
                <a:solidFill>
                  <a:srgbClr val="0F1115"/>
                </a:solidFill>
                <a:ea typeface="+mn-lt"/>
                <a:cs typeface="+mn-lt"/>
              </a:rPr>
              <a:t>), que transmite a longas distâncias com baixo consumo de energia.</a:t>
            </a:r>
            <a:endParaRPr lang="pt-BR" sz="2000" dirty="0" smtClean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E635054-5A8A-3A5A-DA2A-074A2D3C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4" y="4923861"/>
            <a:ext cx="6297284" cy="18698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CC604FE-B905-5124-B99A-D59971A64A75}"/>
              </a:ext>
            </a:extLst>
          </p:cNvPr>
          <p:cNvSpPr txBox="1"/>
          <p:nvPr/>
        </p:nvSpPr>
        <p:spPr>
          <a:xfrm>
            <a:off x="641230" y="5155721"/>
            <a:ext cx="2958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solidFill>
                  <a:srgbClr val="0F1115"/>
                </a:solidFill>
              </a:rPr>
              <a:t>Pode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ser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adaptado</a:t>
            </a:r>
            <a:r>
              <a:rPr lang="en-US" sz="1600" dirty="0">
                <a:solidFill>
                  <a:srgbClr val="0F1115"/>
                </a:solidFill>
              </a:rPr>
              <a:t> para outros </a:t>
            </a:r>
            <a:r>
              <a:rPr lang="en-US" sz="1600" dirty="0" err="1">
                <a:solidFill>
                  <a:srgbClr val="0F1115"/>
                </a:solidFill>
              </a:rPr>
              <a:t>usos</a:t>
            </a:r>
            <a:r>
              <a:rPr lang="en-US" sz="1600" dirty="0">
                <a:solidFill>
                  <a:srgbClr val="0F1115"/>
                </a:solidFill>
              </a:rPr>
              <a:t>, </a:t>
            </a:r>
            <a:r>
              <a:rPr lang="en-US" sz="1600" dirty="0" err="1">
                <a:solidFill>
                  <a:srgbClr val="0F1115"/>
                </a:solidFill>
              </a:rPr>
              <a:t>como</a:t>
            </a:r>
            <a:r>
              <a:rPr lang="en-US" sz="1600" dirty="0">
                <a:solidFill>
                  <a:srgbClr val="0F1115"/>
                </a:solidFill>
              </a:rPr>
              <a:t> </a:t>
            </a:r>
            <a:r>
              <a:rPr lang="en-US" sz="1600" dirty="0" err="1">
                <a:solidFill>
                  <a:srgbClr val="0F1115"/>
                </a:solidFill>
              </a:rPr>
              <a:t>monitoramento</a:t>
            </a:r>
            <a:r>
              <a:rPr lang="en-US" sz="1600" dirty="0">
                <a:solidFill>
                  <a:srgbClr val="0F1115"/>
                </a:solidFill>
              </a:rPr>
              <a:t> de </a:t>
            </a:r>
            <a:r>
              <a:rPr lang="en-US" sz="1600" dirty="0" err="1">
                <a:solidFill>
                  <a:srgbClr val="0F1115"/>
                </a:solidFill>
              </a:rPr>
              <a:t>lavouras</a:t>
            </a:r>
            <a:r>
              <a:rPr lang="en-US" sz="1600" dirty="0">
                <a:solidFill>
                  <a:srgbClr val="0F1115"/>
                </a:solidFill>
              </a:rPr>
              <a:t> e </a:t>
            </a:r>
            <a:r>
              <a:rPr lang="en-US" sz="1600" dirty="0" err="1">
                <a:solidFill>
                  <a:srgbClr val="0F1115"/>
                </a:solidFill>
              </a:rPr>
              <a:t>segurança</a:t>
            </a:r>
            <a:r>
              <a:rPr lang="en-US" sz="1600" dirty="0">
                <a:solidFill>
                  <a:srgbClr val="0F1115"/>
                </a:solidFill>
              </a:rPr>
              <a:t> industrial.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5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</a:t>
            </a:r>
            <a:r>
              <a:rPr lang="pt-BR" dirty="0" smtClean="0">
                <a:ea typeface="+mj-lt"/>
                <a:cs typeface="+mj-lt"/>
              </a:rPr>
              <a:t> inteligente de tráfego</a:t>
            </a:r>
            <a:br>
              <a:rPr lang="pt-BR" dirty="0" smtClean="0">
                <a:ea typeface="+mj-lt"/>
                <a:cs typeface="+mj-lt"/>
              </a:rPr>
            </a:br>
            <a:r>
              <a:rPr lang="pt-BR" sz="2400" dirty="0" err="1" smtClean="0"/>
              <a:t>IoT</a:t>
            </a:r>
            <a:r>
              <a:rPr lang="pt-BR" sz="2400" dirty="0" smtClean="0"/>
              <a:t> 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644565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que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ajude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melhorar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no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trânsito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 smtClean="0">
              <a:solidFill>
                <a:srgbClr val="0F1115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b="1" dirty="0" smtClean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 smtClean="0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Câmeras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instaladas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vias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públicas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utilizam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 IA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placas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O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calcula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veículos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distância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entre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eles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pedestres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Identifica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automaticamente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infrações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excesso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velocidade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,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colisão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dados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processados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localmente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enviados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central de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gestão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 smtClean="0">
                <a:solidFill>
                  <a:srgbClr val="0F1115"/>
                </a:solidFill>
                <a:ea typeface="+mn-lt"/>
                <a:cs typeface="+mn-lt"/>
              </a:rPr>
              <a:t>controle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4" name="Imagem 3" descr="Diagrama, Aplicativo&#10;&#10;O conteúdo gerado por IA pode estar incorreto.">
            <a:extLst>
              <a:ext uri="{FF2B5EF4-FFF2-40B4-BE49-F238E27FC236}">
                <a16:creationId xmlns:a16="http://schemas.microsoft.com/office/drawing/2014/main" xmlns="" id="{C2FB7C01-48EA-3BAA-D62D-C1F244A7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53" y="2127848"/>
            <a:ext cx="4640447" cy="3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4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comportamentos</a:t>
            </a:r>
            <a:r>
              <a:rPr lang="en-US" dirty="0"/>
              <a:t> de </a:t>
            </a:r>
            <a:r>
              <a:rPr lang="en-US" dirty="0" err="1"/>
              <a:t>risco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volante</a:t>
            </a:r>
            <a:br>
              <a:rPr lang="en-US" dirty="0"/>
            </a:br>
            <a:r>
              <a:rPr lang="en-US" sz="2700" dirty="0" err="1" smtClean="0"/>
              <a:t>IoT</a:t>
            </a:r>
            <a:r>
              <a:rPr lang="en-US" sz="2700" dirty="0" smtClean="0"/>
              <a:t> </a:t>
            </a:r>
            <a:r>
              <a:rPr lang="en-US" sz="2700" dirty="0"/>
              <a:t>+ VC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582" y="1825624"/>
            <a:ext cx="63444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Objetivo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desenvolver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sistema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embarcado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baixo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custo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sonolência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uso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celular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fumo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falta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cinto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segurança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,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reduzir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acidentes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pt-BR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Como </a:t>
            </a:r>
            <a:r>
              <a:rPr lang="en-US" sz="2000" b="1" dirty="0" err="1">
                <a:solidFill>
                  <a:srgbClr val="0F1115"/>
                </a:solidFill>
                <a:ea typeface="+mn-lt"/>
                <a:cs typeface="+mn-lt"/>
              </a:rPr>
              <a:t>funciona</a:t>
            </a:r>
            <a:r>
              <a:rPr lang="en-US" sz="2000" b="1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câmera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filma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motorista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tempo real.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comitê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modelos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 IA,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rodando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Raspberry Pi,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analisa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o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vídeo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identificar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comportamentos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Alertas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sonoros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visuais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são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acionados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sempre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que um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risco</a:t>
            </a:r>
            <a:r>
              <a:rPr lang="en-US" sz="2000" dirty="0">
                <a:solidFill>
                  <a:srgbClr val="0F1115"/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rgbClr val="0F1115"/>
                </a:solidFill>
                <a:ea typeface="+mn-lt"/>
                <a:cs typeface="+mn-lt"/>
              </a:rPr>
              <a:t>detectado</a:t>
            </a:r>
            <a:r>
              <a:rPr lang="en-US" sz="2000" dirty="0" smtClean="0">
                <a:solidFill>
                  <a:srgbClr val="0F1115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6700A7B-1D8D-7914-0662-57681447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91" b="5917"/>
          <a:stretch>
            <a:fillRect/>
          </a:stretch>
        </p:blipFill>
        <p:spPr>
          <a:xfrm>
            <a:off x="492016" y="2508106"/>
            <a:ext cx="5123748" cy="32619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318DEEA-B3A3-2046-7E1E-B6EB38364341}"/>
              </a:ext>
            </a:extLst>
          </p:cNvPr>
          <p:cNvSpPr txBox="1"/>
          <p:nvPr/>
        </p:nvSpPr>
        <p:spPr>
          <a:xfrm>
            <a:off x="1423498" y="5770079"/>
            <a:ext cx="3260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Pode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ser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instalado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em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qualquer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veículo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e.g.,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frotas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caminhões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ônibus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 e </a:t>
            </a:r>
            <a:r>
              <a:rPr lang="en-US" sz="1400" dirty="0" err="1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táxis</a:t>
            </a:r>
            <a:r>
              <a:rPr lang="en-US" sz="1400" dirty="0">
                <a:solidFill>
                  <a:srgbClr val="0F1115"/>
                </a:solidFill>
                <a:latin typeface="TW Cen MT"/>
                <a:ea typeface="+mn-lt"/>
                <a:cs typeface="+mn-lt"/>
              </a:rPr>
              <a:t>.</a:t>
            </a:r>
            <a:endParaRPr lang="pt-BR" sz="1400" dirty="0">
              <a:solidFill>
                <a:srgbClr val="0F1115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44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751</Words>
  <Application>Microsoft Office PowerPoint</Application>
  <PresentationFormat>Widescreen</PresentationFormat>
  <Paragraphs>82</Paragraphs>
  <Slides>16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TW Cen MT</vt:lpstr>
      <vt:lpstr>TW Cen MT</vt:lpstr>
      <vt:lpstr>Wingdings</vt:lpstr>
      <vt:lpstr>Tema do Office</vt:lpstr>
      <vt:lpstr>C24 - Inteligência Artificial: Projetos selecionados</vt:lpstr>
      <vt:lpstr>O laboratório</vt:lpstr>
      <vt:lpstr>Áreas de pesquisa</vt:lpstr>
      <vt:lpstr>Parcerias</vt:lpstr>
      <vt:lpstr>Oportunidades</vt:lpstr>
      <vt:lpstr>Projetos</vt:lpstr>
      <vt:lpstr>Detecção de incêndios florestais IoT + VC + LoRA</vt:lpstr>
      <vt:lpstr>Gestão inteligente de tráfego IoT + VC</vt:lpstr>
      <vt:lpstr>Detecção de comportamentos de risco ao volante IoT + VC</vt:lpstr>
      <vt:lpstr>Rastreamento ocular para interação homem-máquina IoT + VC</vt:lpstr>
      <vt:lpstr>Classificação da qualidade do café VC + EdgeML</vt:lpstr>
      <vt:lpstr>Criação de antenas auxiliada por IA ML + Eletromagnetismo</vt:lpstr>
      <vt:lpstr>TerraSentinel: detecção de mineração ilegal e desmatamento IoT + VC</vt:lpstr>
      <vt:lpstr>Triagem de alertas utilizando modelos de linguagem de grande escala (LLMs) ML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Augusto Pereira de Figueiredo</dc:creator>
  <cp:lastModifiedBy>Felipe Augusto Pereira de Figueiredo</cp:lastModifiedBy>
  <cp:revision>22</cp:revision>
  <dcterms:created xsi:type="dcterms:W3CDTF">2026-01-16T01:57:31Z</dcterms:created>
  <dcterms:modified xsi:type="dcterms:W3CDTF">2026-01-17T15:01:54Z</dcterms:modified>
</cp:coreProperties>
</file>